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82" r:id="rId5"/>
    <p:sldId id="276" r:id="rId6"/>
    <p:sldId id="286" r:id="rId7"/>
    <p:sldId id="272" r:id="rId8"/>
    <p:sldId id="277" r:id="rId9"/>
    <p:sldId id="278" r:id="rId10"/>
    <p:sldId id="279" r:id="rId11"/>
    <p:sldId id="280" r:id="rId12"/>
    <p:sldId id="281" r:id="rId13"/>
    <p:sldId id="283" r:id="rId14"/>
    <p:sldId id="265" r:id="rId15"/>
    <p:sldId id="266" r:id="rId16"/>
    <p:sldId id="269" r:id="rId17"/>
    <p:sldId id="270" r:id="rId18"/>
    <p:sldId id="271" r:id="rId19"/>
    <p:sldId id="285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A881B-ED94-474B-B095-3D1CBA20D1CE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0D8FC-1E0B-429F-9757-14BCEBA21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0D8FC-1E0B-429F-9757-14BCEBA2194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Legal Scanning</a:t>
            </a:r>
            <a:br>
              <a:rPr lang="en-US" dirty="0" smtClean="0"/>
            </a:br>
            <a:r>
              <a:rPr lang="en-US" sz="2800" dirty="0" smtClean="0"/>
              <a:t>Scan your documents with </a:t>
            </a:r>
            <a:r>
              <a:rPr lang="en-US" sz="2800" dirty="0" smtClean="0"/>
              <a:t>IRISPowerscan</a:t>
            </a:r>
            <a:r>
              <a:rPr lang="az-Cyrl-AZ" sz="2800" dirty="0" smtClean="0"/>
              <a:t>™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US" dirty="0" smtClean="0"/>
              <a:t>Wim Cops – I.R.I.S.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  <a:buNone/>
              <a:defRPr/>
            </a:pPr>
            <a:r>
              <a:rPr lang="en-US" sz="2800" b="1" dirty="0" smtClean="0"/>
              <a:t>How does it work?</a:t>
            </a:r>
          </a:p>
          <a:p>
            <a:pPr lvl="0">
              <a:buClr>
                <a:srgbClr val="C00000"/>
              </a:buClr>
              <a:buNone/>
              <a:defRPr/>
            </a:pPr>
            <a:endParaRPr lang="en-US" sz="2000" b="1" dirty="0" smtClean="0"/>
          </a:p>
          <a:p>
            <a:pPr marL="457200" lvl="0" indent="-457200">
              <a:buClr>
                <a:srgbClr val="C00000"/>
              </a:buClr>
              <a:buAutoNum type="arabicPeriod" startAt="4"/>
              <a:defRPr/>
            </a:pPr>
            <a:r>
              <a:rPr lang="en-US" sz="2400" b="1" dirty="0" smtClean="0"/>
              <a:t>Processing</a:t>
            </a:r>
          </a:p>
          <a:p>
            <a:pPr marL="457200" lvl="0" indent="-457200">
              <a:buClr>
                <a:srgbClr val="C00000"/>
              </a:buClr>
              <a:buNone/>
              <a:defRPr/>
            </a:pPr>
            <a:endParaRPr lang="en-US" sz="2400" b="1" dirty="0" smtClean="0"/>
          </a:p>
          <a:p>
            <a:pPr marL="457200" lvl="0" indent="-457200">
              <a:buClr>
                <a:srgbClr val="C00000"/>
              </a:buClr>
              <a:buNone/>
              <a:defRPr/>
            </a:pPr>
            <a:endParaRPr lang="en-US" sz="2400" b="1" dirty="0" smtClean="0"/>
          </a:p>
          <a:p>
            <a:pPr marL="1257300" lvl="2" indent="-457200">
              <a:buClr>
                <a:srgbClr val="C00000"/>
              </a:buClr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1214414" y="2776540"/>
            <a:ext cx="7643866" cy="300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 extended output connector allows you to export the images to a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multipage/single page TIFF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format with the embedded signature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2071702" cy="27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071802" y="5072074"/>
            <a:ext cx="71438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Scanning with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egal scannin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8185291" cy="400052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785918" y="600076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/>
          <p:cNvSpPr txBox="1"/>
          <p:nvPr/>
        </p:nvSpPr>
        <p:spPr>
          <a:xfrm>
            <a:off x="2500298" y="5715016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IRISPowerscan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™ in legal scanning mode ensures the integrity and authenticity of the images during the entire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</a:rPr>
              <a:t>IRISPowerscan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™ workflow</a:t>
            </a:r>
            <a:endParaRPr lang="fr-B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10" y="1428736"/>
            <a:ext cx="2962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How does it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Scanning with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857224" y="1928802"/>
            <a:ext cx="7912376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en-GB" sz="80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Registration</a:t>
            </a:r>
            <a: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51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928934"/>
            <a:ext cx="2857520" cy="249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42910" y="1428736"/>
            <a:ext cx="3994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Setup in 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IRISPowerscan</a:t>
            </a:r>
            <a:r>
              <a:rPr lang="az-Cyrl-AZ" sz="2800" dirty="0" smtClean="0"/>
              <a:t> ™</a:t>
            </a:r>
            <a:endParaRPr lang="en-US" sz="2800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Scanning with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857224" y="1857364"/>
            <a:ext cx="7912376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en-GB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Legal Scanning setup</a:t>
            </a:r>
            <a:endParaRPr kumimoji="0" lang="en-GB" sz="96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Enable legal scanning at project level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kumimoji="0" lang="en-GB" sz="8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Provide document owner information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Provide valid PKCS #12 certificate (.</a:t>
            </a:r>
            <a:r>
              <a:rPr lang="en-GB" sz="80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pfx</a:t>
            </a: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) for signing</a:t>
            </a:r>
            <a: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51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578" y="3650465"/>
            <a:ext cx="4662885" cy="28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2910" y="1428736"/>
            <a:ext cx="3659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Setup in IRISPowerscan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Scanning with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785786" y="2214554"/>
            <a:ext cx="791237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Stamping (optional)</a:t>
            </a:r>
            <a:endParaRPr kumimoji="0" lang="en-GB" sz="96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Create formula (Unique document identifier available)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Specify position of stamp, margin, font size and type, background </a:t>
            </a:r>
            <a:r>
              <a:rPr lang="en-GB" sz="80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color</a:t>
            </a: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to use...</a:t>
            </a:r>
            <a: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51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357562"/>
            <a:ext cx="5627642" cy="29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2910" y="1428736"/>
            <a:ext cx="3659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Setup in IRISPowerscan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Scanning with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785786" y="2214554"/>
            <a:ext cx="7912376" cy="142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GB" sz="9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Scan Company Setup (optional)</a:t>
            </a:r>
            <a:endParaRPr kumimoji="0" lang="en-GB" sz="96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Provide scan company name and address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Configure OCSP (Online Certificate Status Protocol) for checking revocation status of the certificate if wanted</a:t>
            </a:r>
            <a: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51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876"/>
            <a:ext cx="4929222" cy="290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2910" y="1428736"/>
            <a:ext cx="3659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Setup in IRISPowerscan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Scanning with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857224" y="1857364"/>
            <a:ext cx="7912376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GB" sz="96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GB" sz="9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Extended connector</a:t>
            </a:r>
            <a:endParaRPr kumimoji="0" lang="en-GB" sz="96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Enabling this will prohibit choosing the image format: the images are copied directly from the IRISPowerscan™ cache maintaining the image </a:t>
            </a: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integrity. IRISPowerscan</a:t>
            </a:r>
            <a:r>
              <a:rPr lang="az-Cyrl-AZ" sz="8000" dirty="0" smtClean="0"/>
              <a:t> ™</a:t>
            </a:r>
            <a:r>
              <a:rPr lang="en-GB" sz="8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with Legal Scanning supports the  TIFF format for the moment.</a:t>
            </a:r>
            <a:endParaRPr lang="en-GB" sz="8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9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51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1428736"/>
            <a:ext cx="3994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Setup in 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IRISPowerscan</a:t>
            </a:r>
            <a:r>
              <a:rPr lang="az-Cyrl-AZ" sz="2800" dirty="0" smtClean="0"/>
              <a:t> ™</a:t>
            </a:r>
            <a:endParaRPr lang="en-US" sz="2800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644894"/>
            <a:ext cx="2071702" cy="27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5929322" y="5143512"/>
            <a:ext cx="71438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Legal Scanning with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2910" y="1428736"/>
            <a:ext cx="2506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</a:rPr>
              <a:t>Any Questions?</a:t>
            </a:r>
            <a:endParaRPr lang="en-US" sz="2800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2428868"/>
            <a:ext cx="65722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/>
              <a:t>@ 16.45h in room 6</a:t>
            </a:r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“Legal </a:t>
            </a:r>
            <a:r>
              <a:rPr lang="en-US" sz="2400" b="1" dirty="0" smtClean="0"/>
              <a:t>Archiving &amp; Records management, existing technologies and </a:t>
            </a:r>
            <a:r>
              <a:rPr lang="en-US" sz="2400" b="1" dirty="0" smtClean="0"/>
              <a:t>solutions”</a:t>
            </a:r>
            <a:endParaRPr lang="en-US" sz="2400" b="1" dirty="0" smtClean="0"/>
          </a:p>
          <a:p>
            <a:endParaRPr lang="en-US" sz="2400" b="1" dirty="0" smtClean="0"/>
          </a:p>
          <a:p>
            <a:pPr algn="ctr"/>
            <a:r>
              <a:rPr lang="en-US" sz="2400" b="1" dirty="0" smtClean="0"/>
              <a:t>Marc Vandeveken</a:t>
            </a:r>
          </a:p>
          <a:p>
            <a:pPr algn="ctr"/>
            <a:r>
              <a:rPr lang="en-US" sz="2400" b="1" dirty="0" smtClean="0"/>
              <a:t>I.R.I.S.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335756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65000"/>
                  </a:schemeClr>
                </a:solidFill>
              </a:rPr>
              <a:t>Thank you</a:t>
            </a:r>
            <a:endParaRPr lang="en-US" sz="4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974871"/>
            <a:ext cx="6643734" cy="2811451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None/>
              <a:defRPr/>
            </a:pPr>
            <a:r>
              <a:rPr lang="en-GB" b="1" dirty="0" smtClean="0">
                <a:solidFill>
                  <a:srgbClr val="1F497D">
                    <a:lumMod val="50000"/>
                  </a:srgbClr>
                </a:solidFill>
              </a:rPr>
              <a:t>Outline:</a:t>
            </a:r>
          </a:p>
          <a:p>
            <a:pPr>
              <a:buClr>
                <a:srgbClr val="C00000"/>
              </a:buClr>
              <a:defRPr/>
            </a:pPr>
            <a:r>
              <a:rPr lang="en-GB" sz="2000" b="1" dirty="0" smtClean="0">
                <a:solidFill>
                  <a:srgbClr val="1F497D">
                    <a:lumMod val="50000"/>
                  </a:srgbClr>
                </a:solidFill>
              </a:rPr>
              <a:t>What is Legal Scanning?</a:t>
            </a:r>
          </a:p>
          <a:p>
            <a:pPr>
              <a:buClr>
                <a:srgbClr val="C00000"/>
              </a:buClr>
              <a:defRPr/>
            </a:pPr>
            <a:r>
              <a:rPr lang="en-GB" sz="2000" b="1" dirty="0" smtClean="0">
                <a:solidFill>
                  <a:srgbClr val="1F497D">
                    <a:lumMod val="50000"/>
                  </a:srgbClr>
                </a:solidFill>
              </a:rPr>
              <a:t>What are the benefits of Legal Scanning?</a:t>
            </a:r>
          </a:p>
          <a:p>
            <a:pPr>
              <a:buClr>
                <a:srgbClr val="C00000"/>
              </a:buClr>
              <a:defRPr/>
            </a:pPr>
            <a:r>
              <a:rPr lang="en-GB" sz="2000" b="1" dirty="0" smtClean="0">
                <a:solidFill>
                  <a:srgbClr val="1F497D">
                    <a:lumMod val="50000"/>
                  </a:srgbClr>
                </a:solidFill>
              </a:rPr>
              <a:t>How does it work?</a:t>
            </a:r>
          </a:p>
          <a:p>
            <a:pPr>
              <a:buClr>
                <a:srgbClr val="C00000"/>
              </a:buClr>
              <a:defRPr/>
            </a:pPr>
            <a:r>
              <a:rPr lang="en-GB" sz="2000" b="1" dirty="0" smtClean="0">
                <a:solidFill>
                  <a:srgbClr val="1F497D">
                    <a:lumMod val="50000"/>
                  </a:srgbClr>
                </a:solidFill>
              </a:rPr>
              <a:t>Setup in </a:t>
            </a:r>
            <a:r>
              <a:rPr lang="en-GB" sz="2000" b="1" dirty="0" smtClean="0">
                <a:solidFill>
                  <a:srgbClr val="1F497D">
                    <a:lumMod val="50000"/>
                  </a:srgbClr>
                </a:solidFill>
              </a:rPr>
              <a:t>IRISPowerscan</a:t>
            </a:r>
            <a:r>
              <a:rPr lang="az-Cyrl-AZ" sz="2000" dirty="0" smtClean="0"/>
              <a:t> ™</a:t>
            </a:r>
            <a:endParaRPr lang="en-GB" sz="20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Clr>
                <a:srgbClr val="C00000"/>
              </a:buClr>
              <a:defRPr/>
            </a:pPr>
            <a:r>
              <a:rPr lang="en-GB" sz="2000" b="1" dirty="0" smtClean="0">
                <a:solidFill>
                  <a:srgbClr val="1F497D">
                    <a:lumMod val="50000"/>
                  </a:srgbClr>
                </a:solidFill>
              </a:rPr>
              <a:t>Demo</a:t>
            </a:r>
          </a:p>
          <a:p>
            <a:pPr>
              <a:buClr>
                <a:srgbClr val="C00000"/>
              </a:buClr>
              <a:defRPr/>
            </a:pPr>
            <a:endParaRPr lang="en-GB" sz="20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Clr>
                <a:srgbClr val="C00000"/>
              </a:buClr>
              <a:defRPr/>
            </a:pPr>
            <a:endParaRPr lang="en-GB" sz="20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Clr>
                <a:srgbClr val="C00000"/>
              </a:buClr>
              <a:defRPr/>
            </a:pPr>
            <a:endParaRPr lang="en-GB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  <a:buNone/>
              <a:defRPr/>
            </a:pPr>
            <a:r>
              <a:rPr lang="en-GB" sz="2800" b="1" dirty="0" smtClean="0">
                <a:solidFill>
                  <a:srgbClr val="1F497D">
                    <a:lumMod val="50000"/>
                  </a:srgbClr>
                </a:solidFill>
              </a:rPr>
              <a:t>What is Legal Scanning?</a:t>
            </a:r>
          </a:p>
          <a:p>
            <a:pPr>
              <a:buClr>
                <a:srgbClr val="C00000"/>
              </a:buClr>
              <a:buNone/>
              <a:defRPr/>
            </a:pPr>
            <a:r>
              <a:rPr lang="en-US" sz="1800" dirty="0" smtClean="0">
                <a:ea typeface="Calibri"/>
                <a:cs typeface="Times New Roman"/>
              </a:rPr>
              <a:t>Legal Scanning is a </a:t>
            </a:r>
            <a:r>
              <a:rPr lang="en-US" sz="1800" dirty="0" smtClean="0">
                <a:solidFill>
                  <a:srgbClr val="C00000"/>
                </a:solidFill>
                <a:ea typeface="Calibri"/>
                <a:cs typeface="Times New Roman"/>
              </a:rPr>
              <a:t>secure </a:t>
            </a:r>
            <a:r>
              <a:rPr lang="en-US" sz="1800" dirty="0" smtClean="0">
                <a:solidFill>
                  <a:srgbClr val="C00000"/>
                </a:solidFill>
                <a:ea typeface="Calibri"/>
                <a:cs typeface="Times New Roman"/>
              </a:rPr>
              <a:t>scanning technique </a:t>
            </a:r>
            <a:r>
              <a:rPr lang="en-US" sz="1800" dirty="0" smtClean="0">
                <a:ea typeface="Calibri"/>
                <a:cs typeface="Times New Roman"/>
              </a:rPr>
              <a:t>that guarantees the invariability and durability of digitized documents.  </a:t>
            </a:r>
            <a:r>
              <a:rPr lang="en-US" sz="1400" dirty="0" smtClean="0">
                <a:ea typeface="Calibri"/>
                <a:cs typeface="Times New Roman"/>
              </a:rPr>
              <a:t>(</a:t>
            </a:r>
            <a:r>
              <a:rPr lang="en-US" sz="1400" dirty="0" err="1" smtClean="0">
                <a:ea typeface="Calibri"/>
                <a:cs typeface="Times New Roman"/>
              </a:rPr>
              <a:t>Cfr</a:t>
            </a:r>
            <a:r>
              <a:rPr lang="en-US" sz="1400" dirty="0" smtClean="0">
                <a:ea typeface="Calibri"/>
                <a:cs typeface="Times New Roman"/>
              </a:rPr>
              <a:t>. </a:t>
            </a:r>
            <a:r>
              <a:rPr lang="fr-FR" sz="1400" dirty="0" smtClean="0"/>
              <a:t>Circulaire nr. AOIF 16/2008 (E.T.112.081) dd. </a:t>
            </a:r>
            <a:r>
              <a:rPr lang="fr-FR" sz="1400" dirty="0" smtClean="0"/>
              <a:t>13.05.2008)</a:t>
            </a:r>
            <a:r>
              <a:rPr lang="fr-FR" sz="1800" b="1" dirty="0" smtClean="0"/>
              <a:t/>
            </a:r>
            <a:br>
              <a:rPr lang="fr-FR" sz="1800" b="1" dirty="0" smtClean="0"/>
            </a:br>
            <a:endParaRPr lang="en-US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Clr>
                <a:srgbClr val="C00000"/>
              </a:buClr>
              <a:buNone/>
              <a:defRPr/>
            </a:pPr>
            <a:r>
              <a:rPr lang="en-GB" sz="2000" b="1" dirty="0" smtClean="0">
                <a:solidFill>
                  <a:srgbClr val="1F497D">
                    <a:lumMod val="50000"/>
                  </a:srgbClr>
                </a:solidFill>
              </a:rPr>
              <a:t>What does this mean?</a:t>
            </a:r>
          </a:p>
          <a:p>
            <a:pPr>
              <a:buClr>
                <a:srgbClr val="C00000"/>
              </a:buClr>
              <a:defRPr/>
            </a:pPr>
            <a:r>
              <a:rPr lang="en-US" sz="1800" dirty="0" smtClean="0"/>
              <a:t>It has to be impossible to alter the digitized images in the used scanning software</a:t>
            </a:r>
          </a:p>
          <a:p>
            <a:pPr>
              <a:buClr>
                <a:srgbClr val="C00000"/>
              </a:buClr>
              <a:defRPr/>
            </a:pPr>
            <a:r>
              <a:rPr lang="en-US" sz="1800" dirty="0" smtClean="0"/>
              <a:t>It has to be impossible to import images in the used scanning software</a:t>
            </a:r>
          </a:p>
          <a:p>
            <a:pPr>
              <a:buClr>
                <a:srgbClr val="C00000"/>
              </a:buClr>
              <a:defRPr/>
            </a:pPr>
            <a:r>
              <a:rPr lang="en-US" sz="1800" dirty="0" smtClean="0"/>
              <a:t>The entire invoice has to be scanned (front and back if necessary)</a:t>
            </a:r>
          </a:p>
          <a:p>
            <a:pPr>
              <a:buClr>
                <a:srgbClr val="C00000"/>
              </a:buClr>
              <a:defRPr/>
            </a:pPr>
            <a:r>
              <a:rPr lang="en-US" sz="1800" dirty="0" smtClean="0"/>
              <a:t>There has to be a unique batch number that is displayed on the digitized document</a:t>
            </a:r>
          </a:p>
          <a:p>
            <a:pPr>
              <a:buClr>
                <a:srgbClr val="C00000"/>
              </a:buClr>
              <a:defRPr/>
            </a:pPr>
            <a:r>
              <a:rPr lang="en-US" sz="1800" dirty="0" smtClean="0"/>
              <a:t>The person who did the scanning has to be identifiable</a:t>
            </a:r>
          </a:p>
          <a:p>
            <a:pPr>
              <a:buClr>
                <a:srgbClr val="C00000"/>
              </a:buClr>
              <a:defRPr/>
            </a:pPr>
            <a:r>
              <a:rPr lang="en-US" sz="1800" dirty="0" smtClean="0"/>
              <a:t>….</a:t>
            </a:r>
          </a:p>
          <a:p>
            <a:pPr>
              <a:buClr>
                <a:srgbClr val="C00000"/>
              </a:buClr>
              <a:buNone/>
              <a:defRPr/>
            </a:pPr>
            <a:endParaRPr lang="en-US" sz="1800" dirty="0" smtClean="0"/>
          </a:p>
          <a:p>
            <a:pPr>
              <a:buClr>
                <a:srgbClr val="C00000"/>
              </a:buClr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/>
              <a:t>          All requirements can be found </a:t>
            </a:r>
            <a:r>
              <a:rPr lang="en-US" sz="1800" dirty="0" smtClean="0"/>
              <a:t>on </a:t>
            </a:r>
            <a:r>
              <a:rPr lang="en-US" sz="1800" b="1" dirty="0" smtClean="0"/>
              <a:t>http://ccff02.minfin.fgov.be</a:t>
            </a:r>
            <a:endParaRPr lang="en-US" sz="1800" b="1" dirty="0" smtClean="0"/>
          </a:p>
          <a:p>
            <a:pPr>
              <a:buClr>
                <a:srgbClr val="C00000"/>
              </a:buClr>
              <a:defRPr/>
            </a:pPr>
            <a:endParaRPr lang="en-US" sz="1800" dirty="0" smtClean="0"/>
          </a:p>
          <a:p>
            <a:pPr>
              <a:buClr>
                <a:srgbClr val="C00000"/>
              </a:buClr>
              <a:defRPr/>
            </a:pPr>
            <a:endParaRPr lang="en-US" sz="1800" dirty="0" smtClean="0"/>
          </a:p>
          <a:p>
            <a:pPr>
              <a:buClr>
                <a:srgbClr val="C00000"/>
              </a:buClr>
              <a:buNone/>
              <a:defRPr/>
            </a:pPr>
            <a:endParaRPr lang="en-US" sz="2000" dirty="0" smtClean="0"/>
          </a:p>
          <a:p>
            <a:pPr lvl="0">
              <a:buClr>
                <a:srgbClr val="C00000"/>
              </a:buClr>
              <a:buNone/>
              <a:defRPr/>
            </a:pPr>
            <a:endParaRPr lang="en-US" sz="2000" dirty="0" smtClean="0"/>
          </a:p>
          <a:p>
            <a:pPr lvl="0">
              <a:buClr>
                <a:srgbClr val="C00000"/>
              </a:buClr>
              <a:buNone/>
              <a:defRPr/>
            </a:pPr>
            <a:endParaRPr lang="en-US" sz="1800" dirty="0" smtClean="0"/>
          </a:p>
          <a:p>
            <a:pPr lvl="0">
              <a:buClr>
                <a:srgbClr val="C00000"/>
              </a:buClr>
              <a:buNone/>
              <a:defRPr/>
            </a:pPr>
            <a:r>
              <a:rPr lang="en-US" sz="2000" b="1" dirty="0" smtClean="0"/>
              <a:t>          </a:t>
            </a: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7"/>
            <a:ext cx="8229600" cy="121444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None/>
              <a:defRPr/>
            </a:pPr>
            <a:r>
              <a:rPr lang="en-GB" sz="2400" b="1" dirty="0" smtClean="0"/>
              <a:t>Circular n° AFER 16/2008 (E.T.112.081) of 13 Mai </a:t>
            </a:r>
            <a:r>
              <a:rPr lang="nn-NO" sz="2400" b="1" dirty="0" smtClean="0"/>
              <a:t>2008</a:t>
            </a:r>
            <a:endParaRPr lang="en-GB" sz="2400" b="1" dirty="0" smtClean="0"/>
          </a:p>
          <a:p>
            <a:pPr lvl="0">
              <a:buClr>
                <a:srgbClr val="C00000"/>
              </a:buClr>
              <a:buNone/>
              <a:defRPr/>
            </a:pPr>
            <a:r>
              <a:rPr lang="en-US" sz="2000" dirty="0" smtClean="0">
                <a:solidFill>
                  <a:srgbClr val="1F497D">
                    <a:lumMod val="50000"/>
                  </a:srgbClr>
                </a:solidFill>
              </a:rPr>
              <a:t>Explains the basic principles for </a:t>
            </a:r>
            <a:r>
              <a:rPr lang="en-US" sz="2000" dirty="0" smtClean="0">
                <a:solidFill>
                  <a:srgbClr val="C00000"/>
                </a:solidFill>
              </a:rPr>
              <a:t>conservation</a:t>
            </a:r>
            <a:r>
              <a:rPr lang="en-US" sz="2000" dirty="0" smtClean="0">
                <a:solidFill>
                  <a:srgbClr val="1F497D">
                    <a:lumMod val="50000"/>
                  </a:srgbClr>
                </a:solidFill>
              </a:rPr>
              <a:t> and </a:t>
            </a:r>
            <a:r>
              <a:rPr lang="en-US" sz="2000" dirty="0" smtClean="0">
                <a:solidFill>
                  <a:srgbClr val="C00000"/>
                </a:solidFill>
              </a:rPr>
              <a:t>communication</a:t>
            </a:r>
            <a:r>
              <a:rPr lang="en-US" sz="2000" dirty="0" smtClean="0">
                <a:solidFill>
                  <a:srgbClr val="1F497D">
                    <a:lumMod val="50000"/>
                  </a:srgbClr>
                </a:solidFill>
              </a:rPr>
              <a:t> of invoices that are received in paper format.</a:t>
            </a:r>
          </a:p>
          <a:p>
            <a:pPr lvl="0">
              <a:buClr>
                <a:srgbClr val="C00000"/>
              </a:buClr>
              <a:buNone/>
              <a:defRPr/>
            </a:pPr>
            <a:endParaRPr lang="en-US" sz="1800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7867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3000372"/>
            <a:ext cx="77867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C00000"/>
              </a:buClr>
              <a:buNone/>
              <a:defRPr/>
            </a:pP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I.R.I.S is proud to announce that IRISPowerscan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9</a:t>
            </a:r>
            <a:r>
              <a:rPr lang="az-Cyrl-AZ" sz="2800" dirty="0" smtClean="0"/>
              <a:t> ™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endParaRPr lang="en-US" sz="28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 algn="ctr">
              <a:buClr>
                <a:srgbClr val="C00000"/>
              </a:buClr>
              <a:buNone/>
              <a:defRPr/>
            </a:pP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is AFER compliant!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  <a:buNone/>
              <a:defRPr/>
            </a:pPr>
            <a:r>
              <a:rPr lang="en-US" sz="2800" b="1" dirty="0" smtClean="0"/>
              <a:t>What are the benefits of Legal Scanning?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Identification</a:t>
            </a: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 of the scanner operator of every image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Embedding of </a:t>
            </a:r>
            <a:r>
              <a:rPr lang="en-GB" sz="1800" dirty="0" smtClean="0">
                <a:solidFill>
                  <a:srgbClr val="C00000"/>
                </a:solidFill>
              </a:rPr>
              <a:t>document owner </a:t>
            </a: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and </a:t>
            </a:r>
            <a:r>
              <a:rPr lang="en-GB" sz="1800" dirty="0" smtClean="0">
                <a:solidFill>
                  <a:srgbClr val="C00000"/>
                </a:solidFill>
              </a:rPr>
              <a:t>scanning company </a:t>
            </a: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information in the images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Traceability</a:t>
            </a: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 of every image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Guarantee that the </a:t>
            </a:r>
            <a:r>
              <a:rPr lang="en-GB" sz="1800" dirty="0" smtClean="0">
                <a:solidFill>
                  <a:srgbClr val="C00000"/>
                </a:solidFill>
              </a:rPr>
              <a:t>images cannot be altered </a:t>
            </a: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(nor in IPS interface nor in IPS cache)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Guarantee that the </a:t>
            </a:r>
            <a:r>
              <a:rPr lang="en-GB" sz="1800" dirty="0" smtClean="0">
                <a:solidFill>
                  <a:srgbClr val="C00000"/>
                </a:solidFill>
              </a:rPr>
              <a:t>sequence of the images cannot be altered</a:t>
            </a:r>
          </a:p>
          <a:p>
            <a:pPr>
              <a:buClr>
                <a:srgbClr val="C00000"/>
              </a:buClr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		</a:t>
            </a:r>
          </a:p>
          <a:p>
            <a:pPr>
              <a:buClr>
                <a:srgbClr val="C00000"/>
              </a:buClr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</a:rPr>
              <a:t>	</a:t>
            </a:r>
            <a:r>
              <a:rPr lang="en-GB" sz="1800" dirty="0" smtClean="0">
                <a:solidFill>
                  <a:srgbClr val="1F497D">
                    <a:lumMod val="50000"/>
                  </a:srgbClr>
                </a:solidFill>
              </a:rPr>
              <a:t>	Images must be signed and cannot be deleted, moved, modified, added...</a:t>
            </a:r>
          </a:p>
          <a:p>
            <a:pPr>
              <a:buClr>
                <a:srgbClr val="C00000"/>
              </a:buClr>
              <a:buNone/>
              <a:defRPr/>
            </a:pPr>
            <a:endParaRPr lang="en-GB" sz="1800" dirty="0" smtClean="0">
              <a:solidFill>
                <a:srgbClr val="1F497D">
                  <a:lumMod val="50000"/>
                </a:srgbClr>
              </a:solidFill>
            </a:endParaRPr>
          </a:p>
          <a:p>
            <a:pPr>
              <a:buFont typeface="Arial" charset="0"/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C00000"/>
                </a:solidFill>
              </a:rPr>
              <a:t>integrity and authenticity </a:t>
            </a:r>
            <a:r>
              <a:rPr lang="en-US" sz="1800" dirty="0" smtClean="0"/>
              <a:t>of the images is guaranteed during the </a:t>
            </a:r>
            <a:r>
              <a:rPr lang="en-US" sz="1800" b="1" dirty="0" smtClean="0"/>
              <a:t>entire IPS workflow</a:t>
            </a:r>
            <a:r>
              <a:rPr lang="en-US" sz="1800" dirty="0" smtClean="0"/>
              <a:t>:	- Scanning</a:t>
            </a:r>
          </a:p>
          <a:p>
            <a:pPr lvl="2">
              <a:buNone/>
            </a:pPr>
            <a:r>
              <a:rPr lang="en-US" sz="1800" dirty="0" smtClean="0"/>
              <a:t>		- Indexing</a:t>
            </a:r>
          </a:p>
          <a:p>
            <a:pPr lvl="2">
              <a:buNone/>
            </a:pPr>
            <a:r>
              <a:rPr lang="en-US" sz="1800" dirty="0" smtClean="0"/>
              <a:t>		- Post-Scanning</a:t>
            </a:r>
          </a:p>
          <a:p>
            <a:pPr lvl="2">
              <a:buNone/>
            </a:pPr>
            <a:r>
              <a:rPr lang="en-US" sz="1800" dirty="0" smtClean="0"/>
              <a:t>		- Processing (through extended connector)</a:t>
            </a:r>
          </a:p>
          <a:p>
            <a:pPr>
              <a:buClr>
                <a:srgbClr val="C00000"/>
              </a:buClr>
              <a:buNone/>
              <a:defRPr/>
            </a:pPr>
            <a:endParaRPr lang="en-GB" sz="18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1000100" y="392906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  <a:buNone/>
              <a:defRPr/>
            </a:pPr>
            <a:r>
              <a:rPr lang="en-US" sz="2800" b="1" dirty="0" smtClean="0"/>
              <a:t>How does it work?</a:t>
            </a:r>
          </a:p>
          <a:p>
            <a:pPr lvl="0">
              <a:buClr>
                <a:srgbClr val="C00000"/>
              </a:buClr>
              <a:buNone/>
              <a:defRPr/>
            </a:pPr>
            <a:endParaRPr lang="en-US" sz="2000" b="1" dirty="0" smtClean="0"/>
          </a:p>
          <a:p>
            <a:pPr marL="457200" lvl="0" indent="-457200">
              <a:buClr>
                <a:srgbClr val="C00000"/>
              </a:buClr>
              <a:buAutoNum type="arabicPeriod"/>
              <a:defRPr/>
            </a:pPr>
            <a:r>
              <a:rPr lang="en-US" sz="2400" b="1" dirty="0" smtClean="0"/>
              <a:t>Identification</a:t>
            </a:r>
          </a:p>
          <a:p>
            <a:pPr marL="1257300" lvl="2" indent="-457200">
              <a:buClr>
                <a:srgbClr val="C00000"/>
              </a:buClr>
              <a:defRPr/>
            </a:pPr>
            <a:r>
              <a:rPr lang="en-US" sz="2000" dirty="0" smtClean="0"/>
              <a:t>The user must specify a certificate </a:t>
            </a:r>
          </a:p>
          <a:p>
            <a:pPr marL="1257300" lvl="2" indent="-457200">
              <a:buClr>
                <a:srgbClr val="C00000"/>
              </a:buClr>
              <a:buNone/>
              <a:defRPr/>
            </a:pP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</a:rPr>
              <a:t>		</a:t>
            </a:r>
            <a:r>
              <a:rPr lang="en-US" sz="1800" dirty="0" smtClean="0">
                <a:solidFill>
                  <a:schemeClr val="accent1"/>
                </a:solidFill>
              </a:rPr>
              <a:t>   Either: - PKCS #12 </a:t>
            </a:r>
            <a:r>
              <a:rPr lang="en-US" sz="1800" dirty="0" smtClean="0">
                <a:solidFill>
                  <a:schemeClr val="accent1"/>
                </a:solidFill>
              </a:rPr>
              <a:t>certificate =&gt; Certificate Authorities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1257300" lvl="2" indent="-457200">
              <a:buClr>
                <a:srgbClr val="C00000"/>
              </a:buClr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			- BEID (Belgian ID card</a:t>
            </a:r>
            <a:r>
              <a:rPr lang="en-US" sz="1800" dirty="0" smtClean="0">
                <a:solidFill>
                  <a:schemeClr val="accent1"/>
                </a:solidFill>
              </a:rPr>
              <a:t>) =&gt; </a:t>
            </a:r>
            <a:r>
              <a:rPr lang="en-US" sz="1800" dirty="0" err="1" smtClean="0">
                <a:solidFill>
                  <a:schemeClr val="accent1"/>
                </a:solidFill>
              </a:rPr>
              <a:t>Certipost</a:t>
            </a:r>
            <a:r>
              <a:rPr lang="en-US" sz="1800" dirty="0" smtClean="0">
                <a:solidFill>
                  <a:schemeClr val="accent1"/>
                </a:solidFill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</a:rPr>
              <a:t>Zetes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1257300" lvl="2" indent="-457200">
              <a:buClr>
                <a:srgbClr val="C00000"/>
              </a:buClr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	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1257300" lvl="2" indent="-457200">
              <a:buClr>
                <a:srgbClr val="C00000"/>
              </a:buClr>
              <a:defRPr/>
            </a:pPr>
            <a:r>
              <a:rPr lang="en-US" sz="2000" dirty="0" smtClean="0"/>
              <a:t>The user is associated to a particular « Legal Scanning » role for which some operations such as « image deletion », « cropping », « erasing », « rotation »… are forbidden.</a:t>
            </a:r>
          </a:p>
          <a:p>
            <a:pPr marL="1257300" lvl="2" indent="-457200">
              <a:buClr>
                <a:srgbClr val="C00000"/>
              </a:buClr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72396" y="5929330"/>
            <a:ext cx="135732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  <a:buNone/>
              <a:defRPr/>
            </a:pPr>
            <a:r>
              <a:rPr lang="en-US" sz="2800" b="1" dirty="0" smtClean="0"/>
              <a:t>How does it work?</a:t>
            </a:r>
          </a:p>
          <a:p>
            <a:pPr lvl="0">
              <a:buClr>
                <a:srgbClr val="C00000"/>
              </a:buClr>
              <a:buNone/>
              <a:defRPr/>
            </a:pPr>
            <a:endParaRPr lang="en-US" sz="2000" b="1" dirty="0" smtClean="0"/>
          </a:p>
          <a:p>
            <a:pPr marL="457200" lvl="0" indent="-457200">
              <a:buClr>
                <a:srgbClr val="C00000"/>
              </a:buClr>
              <a:buAutoNum type="arabicPeriod" startAt="2"/>
              <a:defRPr/>
            </a:pPr>
            <a:r>
              <a:rPr lang="en-US" sz="2400" b="1" dirty="0" smtClean="0"/>
              <a:t>Scanning</a:t>
            </a:r>
          </a:p>
          <a:p>
            <a:pPr marL="457200" lvl="0" indent="-457200">
              <a:buClr>
                <a:srgbClr val="C00000"/>
              </a:buClr>
              <a:buNone/>
              <a:defRPr/>
            </a:pPr>
            <a:endParaRPr lang="en-US" sz="2400" b="1" dirty="0" smtClean="0"/>
          </a:p>
          <a:p>
            <a:pPr marL="1257300" lvl="2" indent="-457200">
              <a:buClr>
                <a:srgbClr val="C00000"/>
              </a:buClr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1214414" y="2776540"/>
            <a:ext cx="741047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Every single image received from the scanner is signed with the provided certificate before being stored in the IPS scan cache.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67" y="4016397"/>
            <a:ext cx="20097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81671" y="3668731"/>
            <a:ext cx="1990725" cy="2332037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28662" y="3857628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Image certificate information accessible via the properties of the image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Embedded document owner and scan company information can also be displayed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15206" y="5786454"/>
            <a:ext cx="178595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  <a:buNone/>
              <a:defRPr/>
            </a:pPr>
            <a:r>
              <a:rPr lang="en-US" sz="2800" b="1" dirty="0" smtClean="0"/>
              <a:t>How does it work?</a:t>
            </a:r>
          </a:p>
          <a:p>
            <a:pPr lvl="0">
              <a:buClr>
                <a:srgbClr val="C00000"/>
              </a:buClr>
              <a:buNone/>
              <a:defRPr/>
            </a:pPr>
            <a:endParaRPr lang="en-US" sz="2000" b="1" dirty="0" smtClean="0"/>
          </a:p>
          <a:p>
            <a:pPr marL="457200" lvl="0" indent="-457200">
              <a:buClr>
                <a:srgbClr val="C00000"/>
              </a:buClr>
              <a:buAutoNum type="arabicPeriod" startAt="3"/>
              <a:defRPr/>
            </a:pPr>
            <a:r>
              <a:rPr lang="en-US" sz="2400" b="1" dirty="0" smtClean="0"/>
              <a:t>Validation</a:t>
            </a:r>
          </a:p>
          <a:p>
            <a:pPr marL="457200" lvl="0" indent="-457200">
              <a:buClr>
                <a:srgbClr val="C00000"/>
              </a:buClr>
              <a:buNone/>
              <a:defRPr/>
            </a:pPr>
            <a:endParaRPr lang="en-US" sz="2400" b="1" dirty="0" smtClean="0"/>
          </a:p>
          <a:p>
            <a:pPr marL="1257300" lvl="2" indent="-457200">
              <a:buClr>
                <a:srgbClr val="C00000"/>
              </a:buClr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1214414" y="2776540"/>
            <a:ext cx="741047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The Integrity check is done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before and during processing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….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or </a:t>
            </a:r>
            <a:r>
              <a:rPr lang="en-US" sz="2000" dirty="0" smtClean="0">
                <a:solidFill>
                  <a:srgbClr val="1F497D">
                    <a:lumMod val="50000"/>
                  </a:srgbClr>
                </a:solidFill>
              </a:rPr>
              <a:t>« </a:t>
            </a:r>
            <a:r>
              <a:rPr lang="en-US" sz="2000" dirty="0" smtClean="0">
                <a:solidFill>
                  <a:srgbClr val="C00000"/>
                </a:solidFill>
              </a:rPr>
              <a:t>on demand </a:t>
            </a:r>
            <a:r>
              <a:rPr lang="en-US" sz="2000" dirty="0" smtClean="0">
                <a:solidFill>
                  <a:srgbClr val="1F497D">
                    <a:lumMod val="50000"/>
                  </a:srgbClr>
                </a:solidFill>
              </a:rPr>
              <a:t>»,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either at the batch-, document- or image level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214950"/>
            <a:ext cx="2080984" cy="10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443555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2500298" y="5572140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286388"/>
            <a:ext cx="1571636" cy="9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57818" y="55721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3286124"/>
            <a:ext cx="2357454" cy="12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Legal Scanning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Autofit/>
          </a:bodyPr>
          <a:lstStyle/>
          <a:p>
            <a:pPr lvl="0">
              <a:buClr>
                <a:srgbClr val="C00000"/>
              </a:buClr>
              <a:buNone/>
              <a:defRPr/>
            </a:pPr>
            <a:r>
              <a:rPr lang="en-US" sz="2800" b="1" dirty="0" smtClean="0"/>
              <a:t>How does it work?</a:t>
            </a:r>
          </a:p>
          <a:p>
            <a:pPr lvl="0">
              <a:buClr>
                <a:srgbClr val="C00000"/>
              </a:buClr>
              <a:buNone/>
              <a:defRPr/>
            </a:pPr>
            <a:endParaRPr lang="en-US" sz="2000" b="1" dirty="0" smtClean="0"/>
          </a:p>
          <a:p>
            <a:pPr marL="457200" lvl="0" indent="-457200">
              <a:buClr>
                <a:srgbClr val="C00000"/>
              </a:buClr>
              <a:buAutoNum type="arabicPeriod" startAt="3"/>
              <a:defRPr/>
            </a:pPr>
            <a:r>
              <a:rPr lang="en-US" sz="2400" b="1" dirty="0" smtClean="0"/>
              <a:t>Validation</a:t>
            </a:r>
          </a:p>
          <a:p>
            <a:pPr marL="457200" lvl="0" indent="-457200">
              <a:buClr>
                <a:srgbClr val="C00000"/>
              </a:buClr>
              <a:buNone/>
              <a:defRPr/>
            </a:pPr>
            <a:endParaRPr lang="en-US" sz="2400" b="1" dirty="0" smtClean="0"/>
          </a:p>
          <a:p>
            <a:pPr marL="1257300" lvl="2" indent="-457200">
              <a:buClr>
                <a:srgbClr val="C00000"/>
              </a:buClr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GB" sz="1800" b="1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  <a:buNone/>
              <a:defRPr/>
            </a:pPr>
            <a:endParaRPr lang="en-US" sz="1100" dirty="0">
              <a:latin typeface="+mj-lt"/>
            </a:endParaRPr>
          </a:p>
        </p:txBody>
      </p:sp>
      <p:pic>
        <p:nvPicPr>
          <p:cNvPr id="4" name="Picture 3" descr="IPS8-3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2920"/>
            <a:ext cx="3871567" cy="7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1214414" y="2776540"/>
            <a:ext cx="741047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IRISPowerscan comes with a standalone document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validator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for easy validation of entire document folders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86190"/>
            <a:ext cx="5314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validator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needs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certificate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of in the format *.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cer;*.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p7b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559</Words>
  <Application>Microsoft Office PowerPoint</Application>
  <PresentationFormat>On-screen Show (4:3)</PresentationFormat>
  <Paragraphs>152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1_Custom Design</vt:lpstr>
      <vt:lpstr>Legal Scanning Scan your documents with IRISPowerscan™</vt:lpstr>
      <vt:lpstr>Legal Scanning with</vt:lpstr>
      <vt:lpstr>Legal Scanning with</vt:lpstr>
      <vt:lpstr>Legal Scanning with</vt:lpstr>
      <vt:lpstr>Legal Scanning with</vt:lpstr>
      <vt:lpstr>Legal Scanning with</vt:lpstr>
      <vt:lpstr>Legal Scanning with</vt:lpstr>
      <vt:lpstr>Legal Scanning with</vt:lpstr>
      <vt:lpstr>Legal Scanning with</vt:lpstr>
      <vt:lpstr>Legal Scanning with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 </cp:lastModifiedBy>
  <cp:revision>16</cp:revision>
  <dcterms:created xsi:type="dcterms:W3CDTF">2010-01-05T13:17:27Z</dcterms:created>
  <dcterms:modified xsi:type="dcterms:W3CDTF">2010-02-08T10:49:24Z</dcterms:modified>
</cp:coreProperties>
</file>